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72" r:id="rId14"/>
    <p:sldId id="273" r:id="rId15"/>
    <p:sldId id="271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E0F3A-DC62-4190-8BD2-CFDF8DB769B7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CD153-7555-4BD9-9D3F-5B639CD9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153-7555-4BD9-9D3F-5B639CD919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7CC5-7404-4B28-958D-53360DDEF63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541-195C-4C2C-97FA-5CB2FB5C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7CC5-7404-4B28-958D-53360DDEF63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541-195C-4C2C-97FA-5CB2FB5C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7CC5-7404-4B28-958D-53360DDEF63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541-195C-4C2C-97FA-5CB2FB5C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7CC5-7404-4B28-958D-53360DDEF63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541-195C-4C2C-97FA-5CB2FB5C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7CC5-7404-4B28-958D-53360DDEF63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541-195C-4C2C-97FA-5CB2FB5C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7CC5-7404-4B28-958D-53360DDEF63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541-195C-4C2C-97FA-5CB2FB5C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7CC5-7404-4B28-958D-53360DDEF63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541-195C-4C2C-97FA-5CB2FB5C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7CC5-7404-4B28-958D-53360DDEF63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541-195C-4C2C-97FA-5CB2FB5C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7CC5-7404-4B28-958D-53360DDEF63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541-195C-4C2C-97FA-5CB2FB5C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7CC5-7404-4B28-958D-53360DDEF63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541-195C-4C2C-97FA-5CB2FB5C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7CC5-7404-4B28-958D-53360DDEF63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D541-195C-4C2C-97FA-5CB2FB5C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B7CC5-7404-4B28-958D-53360DDEF639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D541-195C-4C2C-97FA-5CB2FB5C6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tizen.org/" TargetMode="External"/><Relationship Id="rId5" Type="http://schemas.openxmlformats.org/officeDocument/2006/relationships/hyperlink" Target="https://review.tizen.org/git/" TargetMode="External"/><Relationship Id="rId4" Type="http://schemas.openxmlformats.org/officeDocument/2006/relationships/hyperlink" Target="http://tizen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view.tizen.org/git/" TargetMode="External"/><Relationship Id="rId5" Type="http://schemas.openxmlformats.org/officeDocument/2006/relationships/hyperlink" Target="https://git.enlightenment.org/" TargetMode="External"/><Relationship Id="rId4" Type="http://schemas.openxmlformats.org/officeDocument/2006/relationships/hyperlink" Target="http://tizen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Fajri Koto\Desktop\Tizen 2.4 UX B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14350"/>
            <a:ext cx="64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TIZEN  </a:t>
            </a:r>
          </a:p>
          <a:p>
            <a:r>
              <a:rPr lang="en-US" sz="35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Native UI Builder</a:t>
            </a:r>
            <a:endParaRPr lang="en-US" sz="35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38550"/>
            <a:ext cx="2743200" cy="61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cs typeface="Segoe UI" pitchFamily="34" charset="0"/>
              </a:rPr>
              <a:t>Fajri Koto</a:t>
            </a:r>
            <a:br>
              <a:rPr lang="en-US" sz="12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cs typeface="Segoe UI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  <a:cs typeface="Segoe UI" pitchFamily="34" charset="0"/>
              </a:rPr>
              <a:t>fajri.fajri@samsung.com</a:t>
            </a:r>
            <a:endParaRPr lang="en-US" sz="1200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  <a:cs typeface="Segoe UI" pitchFamily="34" charset="0"/>
            </a:endParaRPr>
          </a:p>
        </p:txBody>
      </p:sp>
      <p:pic>
        <p:nvPicPr>
          <p:cNvPr id="1030" name="Picture 6" descr="C:\Users\Fajri Koto\Desktop\samsung-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06245"/>
            <a:ext cx="1600200" cy="100390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Widget in EFL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1200151"/>
            <a:ext cx="3276600" cy="3394472"/>
          </a:xfrm>
        </p:spPr>
        <p:txBody>
          <a:bodyPr>
            <a:normAutofit/>
          </a:bodyPr>
          <a:lstStyle/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Elementary</a:t>
            </a:r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About 75 </a:t>
            </a:r>
            <a:r>
              <a:rPr lang="en-US" sz="1800" dirty="0" err="1" smtClean="0">
                <a:sym typeface="Wingdings" pitchFamily="2" charset="2"/>
              </a:rPr>
              <a:t>Widgest</a:t>
            </a:r>
            <a:endParaRPr lang="en-US" sz="18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Types</a:t>
            </a:r>
          </a:p>
          <a:p>
            <a:pPr marL="461963" indent="-120650">
              <a:buNone/>
            </a:pPr>
            <a:r>
              <a:rPr lang="en-US" sz="1800" dirty="0" smtClean="0">
                <a:sym typeface="Wingdings" pitchFamily="2" charset="2"/>
              </a:rPr>
              <a:t>- General: </a:t>
            </a:r>
            <a:r>
              <a:rPr lang="en-US" sz="1800" dirty="0" err="1" smtClean="0">
                <a:sym typeface="Wingdings" pitchFamily="2" charset="2"/>
              </a:rPr>
              <a:t>Bg</a:t>
            </a:r>
            <a:r>
              <a:rPr lang="en-US" sz="1800" dirty="0" smtClean="0">
                <a:sym typeface="Wingdings" pitchFamily="2" charset="2"/>
              </a:rPr>
              <a:t>, Button, Check, Entry, Label, List, Win, …</a:t>
            </a:r>
          </a:p>
          <a:p>
            <a:pPr marL="461963" indent="-120650">
              <a:buNone/>
            </a:pPr>
            <a:r>
              <a:rPr lang="en-US" sz="1800" dirty="0" smtClean="0">
                <a:sym typeface="Wingdings" pitchFamily="2" charset="2"/>
              </a:rPr>
              <a:t>- Container: Box, Conformant, Grid, Layout, Panes, </a:t>
            </a:r>
            <a:r>
              <a:rPr lang="en-US" sz="1800" dirty="0" err="1" smtClean="0">
                <a:sym typeface="Wingdings" pitchFamily="2" charset="2"/>
              </a:rPr>
              <a:t>Scorrel</a:t>
            </a:r>
            <a:r>
              <a:rPr lang="en-US" sz="1800" dirty="0" smtClean="0">
                <a:sym typeface="Wingdings" pitchFamily="2" charset="2"/>
              </a:rPr>
              <a:t>, Table, ..</a:t>
            </a: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  <p:pic>
        <p:nvPicPr>
          <p:cNvPr id="6146" name="Picture 2" descr="C:\Users\Fajri Koto\Desktop\ef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200150"/>
            <a:ext cx="5105400" cy="32613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657600" y="1809750"/>
            <a:ext cx="51816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Widget in </a:t>
            </a:r>
            <a:r>
              <a:rPr lang="en-US" sz="3200" b="1" dirty="0" err="1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Tizen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1200151"/>
            <a:ext cx="8153400" cy="33944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/>
              <a:buChar char="à"/>
            </a:pPr>
            <a:r>
              <a:rPr lang="en-US" sz="1800" dirty="0" err="1" smtClean="0">
                <a:sym typeface="Wingdings" pitchFamily="2" charset="2"/>
              </a:rPr>
              <a:t>Tizen</a:t>
            </a:r>
            <a:r>
              <a:rPr lang="en-US" sz="1800" dirty="0" smtClean="0">
                <a:sym typeface="Wingdings" pitchFamily="2" charset="2"/>
              </a:rPr>
              <a:t> supports about 36 widgets among those</a:t>
            </a:r>
            <a:endParaRPr lang="en-US" sz="1800" dirty="0"/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Types:</a:t>
            </a:r>
          </a:p>
          <a:p>
            <a:pPr>
              <a:buNone/>
            </a:pPr>
            <a:r>
              <a:rPr lang="en-US" sz="1800" dirty="0">
                <a:sym typeface="Wingdings" pitchFamily="2" charset="2"/>
              </a:rPr>
              <a:t>	-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b="1" dirty="0" smtClean="0">
                <a:sym typeface="Wingdings" pitchFamily="2" charset="2"/>
              </a:rPr>
              <a:t>General</a:t>
            </a:r>
          </a:p>
          <a:p>
            <a:pPr marL="914400" indent="-173038"/>
            <a:r>
              <a:rPr lang="en-US" sz="1800" dirty="0" err="1" smtClean="0">
                <a:sym typeface="Wingdings" pitchFamily="2" charset="2"/>
              </a:rPr>
              <a:t>Bg</a:t>
            </a:r>
            <a:r>
              <a:rPr lang="en-US" sz="1800" dirty="0" smtClean="0">
                <a:sym typeface="Wingdings" pitchFamily="2" charset="2"/>
              </a:rPr>
              <a:t>, Button, Check, </a:t>
            </a:r>
            <a:r>
              <a:rPr lang="en-US" sz="1800" dirty="0" err="1" smtClean="0">
                <a:sym typeface="Wingdings" pitchFamily="2" charset="2"/>
              </a:rPr>
              <a:t>Colorselector</a:t>
            </a:r>
            <a:r>
              <a:rPr lang="en-US" sz="1800" dirty="0" smtClean="0">
                <a:sym typeface="Wingdings" pitchFamily="2" charset="2"/>
              </a:rPr>
              <a:t>, </a:t>
            </a:r>
            <a:r>
              <a:rPr lang="en-US" sz="1800" dirty="0" err="1" smtClean="0">
                <a:sym typeface="Wingdings" pitchFamily="2" charset="2"/>
              </a:rPr>
              <a:t>Ctxpopup</a:t>
            </a:r>
            <a:r>
              <a:rPr lang="en-US" sz="1800" dirty="0" smtClean="0">
                <a:sym typeface="Wingdings" pitchFamily="2" charset="2"/>
              </a:rPr>
              <a:t>, </a:t>
            </a:r>
            <a:r>
              <a:rPr lang="en-US" sz="1800" dirty="0" err="1" smtClean="0">
                <a:sym typeface="Wingdings" pitchFamily="2" charset="2"/>
              </a:rPr>
              <a:t>Datetime</a:t>
            </a:r>
            <a:r>
              <a:rPr lang="en-US" sz="1800" dirty="0" smtClean="0">
                <a:sym typeface="Wingdings" pitchFamily="2" charset="2"/>
              </a:rPr>
              <a:t>, Entry, Flip, </a:t>
            </a:r>
            <a:r>
              <a:rPr lang="en-US" sz="1800" dirty="0" err="1" smtClean="0">
                <a:sym typeface="Wingdings" pitchFamily="2" charset="2"/>
              </a:rPr>
              <a:t>GLView</a:t>
            </a:r>
            <a:r>
              <a:rPr lang="en-US" sz="1800" dirty="0" smtClean="0">
                <a:sym typeface="Wingdings" pitchFamily="2" charset="2"/>
              </a:rPr>
              <a:t>, </a:t>
            </a:r>
            <a:r>
              <a:rPr lang="en-US" sz="1800" dirty="0" err="1" smtClean="0">
                <a:sym typeface="Wingdings" pitchFamily="2" charset="2"/>
              </a:rPr>
              <a:t>Gengrid</a:t>
            </a:r>
            <a:r>
              <a:rPr lang="en-US" sz="1800" dirty="0" smtClean="0">
                <a:sym typeface="Wingdings" pitchFamily="2" charset="2"/>
              </a:rPr>
              <a:t>, </a:t>
            </a:r>
            <a:r>
              <a:rPr lang="en-US" sz="1800" dirty="0" err="1" smtClean="0">
                <a:sym typeface="Wingdings" pitchFamily="2" charset="2"/>
              </a:rPr>
              <a:t>Genlist</a:t>
            </a:r>
            <a:r>
              <a:rPr lang="en-US" sz="1800" dirty="0" smtClean="0">
                <a:sym typeface="Wingdings" pitchFamily="2" charset="2"/>
              </a:rPr>
              <a:t>, Icon, Image, Index, Label, List, Map, </a:t>
            </a:r>
            <a:r>
              <a:rPr lang="en-US" sz="1800" dirty="0" err="1" smtClean="0">
                <a:sym typeface="Wingdings" pitchFamily="2" charset="2"/>
              </a:rPr>
              <a:t>Mapbuf</a:t>
            </a:r>
            <a:r>
              <a:rPr lang="en-US" sz="1800" dirty="0" smtClean="0">
                <a:sym typeface="Wingdings" pitchFamily="2" charset="2"/>
              </a:rPr>
              <a:t>, </a:t>
            </a:r>
            <a:r>
              <a:rPr lang="en-US" sz="1800" dirty="0" err="1" smtClean="0">
                <a:sym typeface="Wingdings" pitchFamily="2" charset="2"/>
              </a:rPr>
              <a:t>Multibuttonentry</a:t>
            </a:r>
            <a:r>
              <a:rPr lang="en-US" sz="1800" dirty="0" smtClean="0">
                <a:sym typeface="Wingdings" pitchFamily="2" charset="2"/>
              </a:rPr>
              <a:t>, Notify, Panel, Panes, </a:t>
            </a:r>
            <a:r>
              <a:rPr lang="en-US" sz="1800" dirty="0" err="1" smtClean="0">
                <a:sym typeface="Wingdings" pitchFamily="2" charset="2"/>
              </a:rPr>
              <a:t>Photocam</a:t>
            </a:r>
            <a:r>
              <a:rPr lang="en-US" sz="1800" dirty="0" smtClean="0">
                <a:sym typeface="Wingdings" pitchFamily="2" charset="2"/>
              </a:rPr>
              <a:t>, Plug, </a:t>
            </a:r>
            <a:r>
              <a:rPr lang="en-US" sz="1800" dirty="0" err="1" smtClean="0">
                <a:sym typeface="Wingdings" pitchFamily="2" charset="2"/>
              </a:rPr>
              <a:t>Scroller</a:t>
            </a:r>
            <a:r>
              <a:rPr lang="en-US" sz="1800" dirty="0" smtClean="0">
                <a:sym typeface="Wingdings" pitchFamily="2" charset="2"/>
              </a:rPr>
              <a:t>, </a:t>
            </a:r>
            <a:r>
              <a:rPr lang="en-US" sz="1800" dirty="0" err="1" smtClean="0">
                <a:sym typeface="Wingdings" pitchFamily="2" charset="2"/>
              </a:rPr>
              <a:t>SegmentControl</a:t>
            </a:r>
            <a:r>
              <a:rPr lang="en-US" sz="1800" dirty="0" smtClean="0">
                <a:sym typeface="Wingdings" pitchFamily="2" charset="2"/>
              </a:rPr>
              <a:t>, Slider, Spinner, Toolbar, </a:t>
            </a:r>
            <a:r>
              <a:rPr lang="en-US" sz="1800" dirty="0" smtClean="0">
                <a:sym typeface="Wingdings" pitchFamily="2" charset="2"/>
              </a:rPr>
              <a:t>Win</a:t>
            </a:r>
          </a:p>
          <a:p>
            <a:pPr marL="914400" indent="-173038"/>
            <a:r>
              <a:rPr lang="en-US" sz="1800" dirty="0" smtClean="0">
                <a:sym typeface="Wingdings" pitchFamily="2" charset="2"/>
              </a:rPr>
              <a:t>https://developer.tizen.org/development/ui-practices/native-application/efl/ui-components</a:t>
            </a:r>
            <a:endParaRPr lang="en-US" sz="18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1800" dirty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- </a:t>
            </a:r>
            <a:r>
              <a:rPr lang="en-US" sz="1800" b="1" dirty="0" smtClean="0">
                <a:sym typeface="Wingdings" pitchFamily="2" charset="2"/>
              </a:rPr>
              <a:t>Container</a:t>
            </a:r>
          </a:p>
          <a:p>
            <a:pPr marL="912813" indent="-171450"/>
            <a:r>
              <a:rPr lang="en-US" sz="1800" dirty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Conformant</a:t>
            </a:r>
            <a:r>
              <a:rPr lang="en-US" sz="1800" dirty="0" smtClean="0">
                <a:sym typeface="Wingdings" pitchFamily="2" charset="2"/>
              </a:rPr>
              <a:t>, Box, Grid, Layout, </a:t>
            </a:r>
            <a:r>
              <a:rPr lang="en-US" sz="1800" dirty="0" err="1" smtClean="0">
                <a:sym typeface="Wingdings" pitchFamily="2" charset="2"/>
              </a:rPr>
              <a:t>Naviframe</a:t>
            </a:r>
            <a:r>
              <a:rPr lang="en-US" sz="1800" dirty="0" smtClean="0">
                <a:sym typeface="Wingdings" pitchFamily="2" charset="2"/>
              </a:rPr>
              <a:t>, </a:t>
            </a:r>
            <a:r>
              <a:rPr lang="en-US" sz="1800" dirty="0" smtClean="0">
                <a:sym typeface="Wingdings" pitchFamily="2" charset="2"/>
              </a:rPr>
              <a:t>Table</a:t>
            </a:r>
            <a:r>
              <a:rPr lang="en-US" sz="1800" dirty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	</a:t>
            </a:r>
          </a:p>
          <a:p>
            <a:pPr marL="912813" indent="-171450"/>
            <a:r>
              <a:rPr lang="en-US" sz="1800" dirty="0" smtClean="0">
                <a:sym typeface="Wingdings" pitchFamily="2" charset="2"/>
              </a:rPr>
              <a:t>https</a:t>
            </a:r>
            <a:r>
              <a:rPr lang="en-US" sz="1800" dirty="0" smtClean="0">
                <a:sym typeface="Wingdings" pitchFamily="2" charset="2"/>
              </a:rPr>
              <a:t>://developer.tizen.org/development/ui-practices/native-application/efl/ui-containers</a:t>
            </a:r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a. </a:t>
            </a:r>
            <a:r>
              <a:rPr lang="en-US" sz="24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Some General Widgets (Mobile UI Components)</a:t>
            </a:r>
            <a:endParaRPr lang="en-US" sz="24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  <p:sp>
        <p:nvSpPr>
          <p:cNvPr id="7" name="Content Placeholder 30"/>
          <p:cNvSpPr>
            <a:spLocks noGrp="1"/>
          </p:cNvSpPr>
          <p:nvPr>
            <p:ph idx="1"/>
          </p:nvPr>
        </p:nvSpPr>
        <p:spPr>
          <a:xfrm>
            <a:off x="457200" y="1200151"/>
            <a:ext cx="8153400" cy="3394472"/>
          </a:xfrm>
        </p:spPr>
        <p:txBody>
          <a:bodyPr>
            <a:normAutofit/>
          </a:bodyPr>
          <a:lstStyle/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Button</a:t>
            </a:r>
            <a:endParaRPr lang="en-US" sz="1800" dirty="0" smtClean="0">
              <a:sym typeface="Wingdings" pitchFamily="2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2371" y="1657350"/>
            <a:ext cx="1856229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733550"/>
            <a:ext cx="102527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1809750"/>
            <a:ext cx="367911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82913" y="4400550"/>
            <a:ext cx="79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Hierarchy</a:t>
            </a:r>
            <a:endParaRPr lang="en-US" sz="12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a. Some Mobile UI Components (General Widgets)</a:t>
            </a:r>
            <a:endParaRPr lang="en-US" sz="24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  <p:sp>
        <p:nvSpPr>
          <p:cNvPr id="7" name="Content Placeholder 30"/>
          <p:cNvSpPr>
            <a:spLocks noGrp="1"/>
          </p:cNvSpPr>
          <p:nvPr>
            <p:ph idx="1"/>
          </p:nvPr>
        </p:nvSpPr>
        <p:spPr>
          <a:xfrm>
            <a:off x="457200" y="1158478"/>
            <a:ext cx="8153400" cy="3394472"/>
          </a:xfrm>
        </p:spPr>
        <p:txBody>
          <a:bodyPr>
            <a:normAutofit/>
          </a:bodyPr>
          <a:lstStyle/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Button</a:t>
            </a:r>
            <a:endParaRPr lang="en-US" sz="1800" dirty="0" smtClean="0"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609618"/>
            <a:ext cx="3505200" cy="317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5223" y="1733550"/>
            <a:ext cx="420777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a. Some </a:t>
            </a:r>
            <a:r>
              <a:rPr lang="en-US" sz="24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General Widgets (Mobile UI Components)</a:t>
            </a:r>
            <a:endParaRPr lang="en-US" sz="24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  <p:sp>
        <p:nvSpPr>
          <p:cNvPr id="7" name="Content Placeholder 30"/>
          <p:cNvSpPr>
            <a:spLocks noGrp="1"/>
          </p:cNvSpPr>
          <p:nvPr>
            <p:ph idx="1"/>
          </p:nvPr>
        </p:nvSpPr>
        <p:spPr>
          <a:xfrm>
            <a:off x="457200" y="1158478"/>
            <a:ext cx="8153400" cy="3394472"/>
          </a:xfrm>
        </p:spPr>
        <p:txBody>
          <a:bodyPr>
            <a:normAutofit/>
          </a:bodyPr>
          <a:lstStyle/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Label</a:t>
            </a:r>
            <a:endParaRPr lang="en-US" sz="1800" dirty="0" smtClean="0"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81150"/>
            <a:ext cx="165252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581150"/>
            <a:ext cx="1172387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21313" y="4476750"/>
            <a:ext cx="79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Hierarchy</a:t>
            </a:r>
            <a:endParaRPr lang="en-US" sz="12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b. Container Components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71549"/>
            <a:ext cx="4724400" cy="407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194435"/>
            <a:ext cx="1371600" cy="160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3221" y="1200150"/>
            <a:ext cx="130877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1803" y="3105150"/>
            <a:ext cx="130959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91200" y="923151"/>
            <a:ext cx="422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Box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923151"/>
            <a:ext cx="951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Conformant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287655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Panes</a:t>
            </a:r>
            <a:endParaRPr lang="en-US" sz="12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Summary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1200151"/>
            <a:ext cx="8153400" cy="3394472"/>
          </a:xfrm>
        </p:spPr>
        <p:txBody>
          <a:bodyPr>
            <a:normAutofit/>
          </a:bodyPr>
          <a:lstStyle/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Use EFL for UI</a:t>
            </a:r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Use container widgets for your application layout</a:t>
            </a:r>
          </a:p>
          <a:p>
            <a:pPr>
              <a:buFont typeface="Wingdings"/>
              <a:buChar char="à"/>
            </a:pPr>
            <a:endParaRPr lang="en-US" sz="1800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Open source platform </a:t>
            </a:r>
            <a:r>
              <a:rPr lang="en-US" sz="1800" dirty="0" err="1" smtClean="0">
                <a:sym typeface="Wingdings" pitchFamily="2" charset="2"/>
              </a:rPr>
              <a:t>Tizen</a:t>
            </a:r>
            <a:r>
              <a:rPr lang="en-US" sz="1800" dirty="0" smtClean="0">
                <a:sym typeface="Wingdings" pitchFamily="2" charset="2"/>
              </a:rPr>
              <a:t> covers multiple categories and devices</a:t>
            </a:r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The </a:t>
            </a:r>
            <a:r>
              <a:rPr lang="en-US" sz="1800" dirty="0" err="1" smtClean="0">
                <a:sym typeface="Wingdings" pitchFamily="2" charset="2"/>
              </a:rPr>
              <a:t>Tizen</a:t>
            </a:r>
            <a:r>
              <a:rPr lang="en-US" sz="1800" dirty="0" smtClean="0">
                <a:sym typeface="Wingdings" pitchFamily="2" charset="2"/>
              </a:rPr>
              <a:t> Native Framework makes you write light and fast application</a:t>
            </a:r>
          </a:p>
          <a:p>
            <a:pPr>
              <a:buFont typeface="Wingdings"/>
              <a:buChar char="à"/>
            </a:pPr>
            <a:endParaRPr lang="en-US" sz="1800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sz="1800" dirty="0" err="1" smtClean="0">
                <a:sym typeface="Wingdings" pitchFamily="2" charset="2"/>
              </a:rPr>
              <a:t>Tizen</a:t>
            </a:r>
            <a:r>
              <a:rPr lang="en-US" sz="1800" dirty="0" smtClean="0">
                <a:sym typeface="Wingdings" pitchFamily="2" charset="2"/>
              </a:rPr>
              <a:t> and EFL are open sources</a:t>
            </a:r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Tizen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1200151"/>
            <a:ext cx="8153400" cy="3394472"/>
          </a:xfrm>
        </p:spPr>
        <p:txBody>
          <a:bodyPr>
            <a:normAutofit/>
          </a:bodyPr>
          <a:lstStyle/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  <a:hlinkClick r:id="rId4"/>
              </a:rPr>
              <a:t>http://tizen.org</a:t>
            </a:r>
            <a:endParaRPr lang="en-US" sz="18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Mailing List</a:t>
            </a:r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IRC</a:t>
            </a:r>
          </a:p>
          <a:p>
            <a:pPr>
              <a:buFont typeface="Wingdings"/>
              <a:buChar char="à"/>
            </a:pPr>
            <a:r>
              <a:rPr lang="en-US" sz="1800" dirty="0" err="1" smtClean="0">
                <a:sym typeface="Wingdings" pitchFamily="2" charset="2"/>
              </a:rPr>
              <a:t>Git</a:t>
            </a:r>
            <a:r>
              <a:rPr lang="en-US" sz="1800" dirty="0" smtClean="0">
                <a:sym typeface="Wingdings" pitchFamily="2" charset="2"/>
              </a:rPr>
              <a:t> repositories</a:t>
            </a:r>
          </a:p>
          <a:p>
            <a:pPr>
              <a:buNone/>
            </a:pPr>
            <a:r>
              <a:rPr lang="en-US" sz="1800" dirty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  <a:hlinkClick r:id="rId5"/>
              </a:rPr>
              <a:t>https://review.tizen.org/git/</a:t>
            </a:r>
            <a:r>
              <a:rPr lang="en-US" sz="1800" dirty="0" smtClean="0">
                <a:sym typeface="Wingdings" pitchFamily="2" charset="2"/>
              </a:rPr>
              <a:t> </a:t>
            </a:r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Patches and Code Reviews</a:t>
            </a:r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  <a:hlinkClick r:id="rId5"/>
              </a:rPr>
              <a:t>https://review.tizen.org/gerrit/</a:t>
            </a:r>
            <a:r>
              <a:rPr lang="en-US" sz="1800" dirty="0" smtClean="0">
                <a:sym typeface="Wingdings" pitchFamily="2" charset="2"/>
              </a:rPr>
              <a:t> </a:t>
            </a:r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Wiki</a:t>
            </a:r>
          </a:p>
          <a:p>
            <a:pPr>
              <a:buNone/>
            </a:pPr>
            <a:r>
              <a:rPr lang="en-US" sz="1800" dirty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  <a:hlinkClick r:id="rId6"/>
              </a:rPr>
              <a:t>https://wiki.tizen.org</a:t>
            </a:r>
            <a:r>
              <a:rPr lang="en-US" sz="1800" dirty="0" smtClean="0">
                <a:sym typeface="Wingdings" pitchFamily="2" charset="2"/>
              </a:rPr>
              <a:t> </a:t>
            </a:r>
          </a:p>
          <a:p>
            <a:pPr>
              <a:buFont typeface="Wingdings"/>
              <a:buChar char="à"/>
            </a:pPr>
            <a:r>
              <a:rPr lang="en-US" sz="1800" dirty="0" err="1" smtClean="0">
                <a:sym typeface="Wingdings" pitchFamily="2" charset="2"/>
              </a:rPr>
              <a:t>Tizen</a:t>
            </a:r>
            <a:r>
              <a:rPr lang="en-US" sz="1800" dirty="0" smtClean="0">
                <a:sym typeface="Wingdings" pitchFamily="2" charset="2"/>
              </a:rPr>
              <a:t> Mobile Native App </a:t>
            </a:r>
            <a:r>
              <a:rPr lang="en-US" sz="1800" dirty="0" err="1" smtClean="0">
                <a:sym typeface="Wingdings" pitchFamily="2" charset="2"/>
              </a:rPr>
              <a:t>Proggramming</a:t>
            </a:r>
            <a:endParaRPr lang="en-US" sz="1800" dirty="0" smtClean="0">
              <a:sym typeface="Wingdings" pitchFamily="2" charset="2"/>
            </a:endParaRPr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EFL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1200151"/>
            <a:ext cx="8153400" cy="3394472"/>
          </a:xfrm>
        </p:spPr>
        <p:txBody>
          <a:bodyPr>
            <a:normAutofit/>
          </a:bodyPr>
          <a:lstStyle/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  <a:hlinkClick r:id="rId4"/>
              </a:rPr>
              <a:t>http://tizen.org</a:t>
            </a:r>
            <a:endParaRPr lang="en-US" sz="18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Mailing List</a:t>
            </a:r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IRC</a:t>
            </a:r>
          </a:p>
          <a:p>
            <a:pPr>
              <a:buFont typeface="Wingdings"/>
              <a:buChar char="à"/>
            </a:pPr>
            <a:r>
              <a:rPr lang="en-US" sz="1800" dirty="0" err="1" smtClean="0">
                <a:sym typeface="Wingdings" pitchFamily="2" charset="2"/>
              </a:rPr>
              <a:t>Git</a:t>
            </a:r>
            <a:r>
              <a:rPr lang="en-US" sz="1800" dirty="0" smtClean="0">
                <a:sym typeface="Wingdings" pitchFamily="2" charset="2"/>
              </a:rPr>
              <a:t> repositories</a:t>
            </a:r>
          </a:p>
          <a:p>
            <a:pPr>
              <a:buNone/>
            </a:pPr>
            <a:r>
              <a:rPr lang="en-US" sz="1800" dirty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  <a:hlinkClick r:id="rId5"/>
              </a:rPr>
              <a:t>https://git.enlightenment.org</a:t>
            </a:r>
            <a:r>
              <a:rPr lang="en-US" sz="1800" dirty="0" smtClean="0">
                <a:sym typeface="Wingdings" pitchFamily="2" charset="2"/>
              </a:rPr>
              <a:t> </a:t>
            </a:r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itchFamily="2" charset="2"/>
              </a:rPr>
              <a:t>Patches and Code Reviews, Wiki, etc</a:t>
            </a:r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  <a:hlinkClick r:id="rId6"/>
              </a:rPr>
              <a:t>https://phab.enlightenment.org/</a:t>
            </a:r>
            <a:r>
              <a:rPr lang="en-US" sz="1800" dirty="0" smtClean="0">
                <a:sym typeface="Wingdings" pitchFamily="2" charset="2"/>
              </a:rPr>
              <a:t> </a:t>
            </a:r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THANK YOU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1200151"/>
            <a:ext cx="8153400" cy="339447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Next:</a:t>
            </a:r>
          </a:p>
          <a:p>
            <a:pPr>
              <a:buNone/>
            </a:pPr>
            <a:r>
              <a:rPr lang="en-US" sz="2800" i="1" dirty="0" smtClean="0">
                <a:sym typeface="Wingdings" pitchFamily="2" charset="2"/>
              </a:rPr>
              <a:t>PROGRAMMING DEMO</a:t>
            </a:r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TIZEN Overview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  <p:pic>
        <p:nvPicPr>
          <p:cNvPr id="2052" name="Picture 4" descr="C:\Users\Fajri Koto\Desktop\Samsung-Tizen-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038350"/>
            <a:ext cx="2133600" cy="10668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514600" y="2036762"/>
            <a:ext cx="762000" cy="1222376"/>
            <a:chOff x="2590800" y="2036762"/>
            <a:chExt cx="762000" cy="1222376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971800" y="203676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590800" y="2038350"/>
              <a:ext cx="762000" cy="1220788"/>
              <a:chOff x="2590800" y="2038350"/>
              <a:chExt cx="762000" cy="1220788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2971800" y="325755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2362200" y="2647156"/>
                <a:ext cx="12192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2590800" y="2647950"/>
                <a:ext cx="3810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Snip Diagonal Corner Rectangle 16"/>
          <p:cNvSpPr/>
          <p:nvPr/>
        </p:nvSpPr>
        <p:spPr>
          <a:xfrm>
            <a:off x="3352800" y="1809750"/>
            <a:ext cx="1676400" cy="533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Web application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3352800" y="2952750"/>
            <a:ext cx="1676400" cy="533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Native application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62600" y="1733550"/>
            <a:ext cx="29718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lnSpc>
                <a:spcPct val="150000"/>
              </a:lnSpc>
            </a:pP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 </a:t>
            </a:r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Easily build application using web native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562600" y="2724150"/>
            <a:ext cx="2971800" cy="144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 C Programming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 more advanced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 includes Embedded system</a:t>
            </a:r>
          </a:p>
          <a:p>
            <a:pPr marL="176213" indent="-176213">
              <a:lnSpc>
                <a:spcPct val="150000"/>
              </a:lnSpc>
              <a:buFont typeface="Wingdings"/>
              <a:buChar char="à"/>
            </a:pP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enable to access device specific features, such as camera, GPS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105400" y="203835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05400" y="325755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UI Development on TIZEN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  <p:grpSp>
        <p:nvGrpSpPr>
          <p:cNvPr id="3" name="Group 15"/>
          <p:cNvGrpSpPr/>
          <p:nvPr/>
        </p:nvGrpSpPr>
        <p:grpSpPr>
          <a:xfrm>
            <a:off x="2133600" y="2036762"/>
            <a:ext cx="762000" cy="1222376"/>
            <a:chOff x="2590800" y="2036762"/>
            <a:chExt cx="762000" cy="1222376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971800" y="203676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14"/>
            <p:cNvGrpSpPr/>
            <p:nvPr/>
          </p:nvGrpSpPr>
          <p:grpSpPr>
            <a:xfrm>
              <a:off x="2590800" y="2038350"/>
              <a:ext cx="762000" cy="1220788"/>
              <a:chOff x="2590800" y="2038350"/>
              <a:chExt cx="762000" cy="1220788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2971800" y="325755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2362200" y="2647156"/>
                <a:ext cx="12192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2590800" y="2647950"/>
                <a:ext cx="3810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Snip Diagonal Corner Rectangle 16"/>
          <p:cNvSpPr/>
          <p:nvPr/>
        </p:nvSpPr>
        <p:spPr>
          <a:xfrm>
            <a:off x="2971800" y="1809750"/>
            <a:ext cx="1676400" cy="533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Web application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2971800" y="3028950"/>
            <a:ext cx="1676400" cy="533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Native application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381000" y="2343150"/>
            <a:ext cx="1676400" cy="533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Microsoft YaHei UI" pitchFamily="34" charset="-122"/>
                <a:ea typeface="Microsoft YaHei UI" pitchFamily="34" charset="-122"/>
              </a:rPr>
              <a:t>User Interface</a:t>
            </a:r>
            <a:endParaRPr lang="en-US" sz="1200" b="1" dirty="0">
              <a:latin typeface="Microsoft YaHei UI" pitchFamily="34" charset="-122"/>
              <a:ea typeface="Microsoft YaHei UI" pitchFamily="34" charset="-122"/>
            </a:endParaRPr>
          </a:p>
        </p:txBody>
      </p:sp>
      <p:grpSp>
        <p:nvGrpSpPr>
          <p:cNvPr id="20" name="Group 15"/>
          <p:cNvGrpSpPr/>
          <p:nvPr/>
        </p:nvGrpSpPr>
        <p:grpSpPr>
          <a:xfrm>
            <a:off x="4800600" y="1581150"/>
            <a:ext cx="762000" cy="838200"/>
            <a:chOff x="2590800" y="2036762"/>
            <a:chExt cx="762000" cy="1222376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971800" y="203676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14"/>
            <p:cNvGrpSpPr/>
            <p:nvPr/>
          </p:nvGrpSpPr>
          <p:grpSpPr>
            <a:xfrm>
              <a:off x="2590800" y="2038350"/>
              <a:ext cx="762000" cy="1220788"/>
              <a:chOff x="2590800" y="2038350"/>
              <a:chExt cx="762000" cy="1220788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2971800" y="325755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2362200" y="2647156"/>
                <a:ext cx="12192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>
                <a:off x="2590800" y="2647950"/>
                <a:ext cx="3810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15"/>
          <p:cNvGrpSpPr/>
          <p:nvPr/>
        </p:nvGrpSpPr>
        <p:grpSpPr>
          <a:xfrm>
            <a:off x="4800600" y="2952750"/>
            <a:ext cx="762000" cy="838200"/>
            <a:chOff x="2590800" y="2036762"/>
            <a:chExt cx="762000" cy="1222376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2971800" y="203676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Group 14"/>
            <p:cNvGrpSpPr/>
            <p:nvPr/>
          </p:nvGrpSpPr>
          <p:grpSpPr>
            <a:xfrm>
              <a:off x="2590800" y="2038350"/>
              <a:ext cx="762000" cy="1220788"/>
              <a:chOff x="2590800" y="2038350"/>
              <a:chExt cx="762000" cy="1220788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2971800" y="325755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2362200" y="2647156"/>
                <a:ext cx="12192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2590800" y="2647950"/>
                <a:ext cx="3810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Snip Diagonal Corner Rectangle 42"/>
          <p:cNvSpPr/>
          <p:nvPr/>
        </p:nvSpPr>
        <p:spPr>
          <a:xfrm>
            <a:off x="5562600" y="1352550"/>
            <a:ext cx="2743200" cy="533400"/>
          </a:xfrm>
          <a:prstGeom prst="snip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TAU  (</a:t>
            </a:r>
            <a:r>
              <a:rPr lang="en-US" sz="1200" dirty="0" err="1" smtClean="0">
                <a:latin typeface="Microsoft YaHei UI" pitchFamily="34" charset="-122"/>
                <a:ea typeface="Microsoft YaHei UI" pitchFamily="34" charset="-122"/>
              </a:rPr>
              <a:t>Tizen</a:t>
            </a:r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 Advanced UI)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44" name="Snip Diagonal Corner Rectangle 43"/>
          <p:cNvSpPr/>
          <p:nvPr/>
        </p:nvSpPr>
        <p:spPr>
          <a:xfrm>
            <a:off x="5562600" y="2114550"/>
            <a:ext cx="2743200" cy="533400"/>
          </a:xfrm>
          <a:prstGeom prst="snip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W3C / HTML5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45" name="Snip Diagonal Corner Rectangle 44"/>
          <p:cNvSpPr/>
          <p:nvPr/>
        </p:nvSpPr>
        <p:spPr>
          <a:xfrm>
            <a:off x="5562600" y="2800350"/>
            <a:ext cx="3048000" cy="533400"/>
          </a:xfrm>
          <a:prstGeom prst="snip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70C0"/>
                </a:solidFill>
                <a:latin typeface="Microsoft YaHei UI" pitchFamily="34" charset="-122"/>
                <a:ea typeface="Microsoft YaHei UI" pitchFamily="34" charset="-122"/>
              </a:rPr>
              <a:t>EFL  (Enlightenment Foundation Library)</a:t>
            </a:r>
            <a:endParaRPr lang="en-US" sz="1200" dirty="0">
              <a:solidFill>
                <a:srgbClr val="0070C0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46" name="Snip Diagonal Corner Rectangle 45"/>
          <p:cNvSpPr/>
          <p:nvPr/>
        </p:nvSpPr>
        <p:spPr>
          <a:xfrm>
            <a:off x="5562600" y="3562350"/>
            <a:ext cx="3048000" cy="533400"/>
          </a:xfrm>
          <a:prstGeom prst="snip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 smtClean="0">
                <a:latin typeface="Microsoft YaHei UI" pitchFamily="34" charset="-122"/>
                <a:ea typeface="Microsoft YaHei UI" pitchFamily="34" charset="-122"/>
              </a:rPr>
              <a:t>DALi</a:t>
            </a:r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 (Dynamic Animation Library)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3074" name="Picture 2" descr="C:\Users\Fajri Koto\Desktop\checkli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2863893"/>
            <a:ext cx="407372" cy="31745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9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UI Development on TIZEN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  <p:sp>
        <p:nvSpPr>
          <p:cNvPr id="17" name="Snip Diagonal Corner Rectangle 16"/>
          <p:cNvSpPr/>
          <p:nvPr/>
        </p:nvSpPr>
        <p:spPr>
          <a:xfrm>
            <a:off x="228600" y="1123950"/>
            <a:ext cx="1676400" cy="533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Web application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3352800" y="1123950"/>
            <a:ext cx="1676400" cy="533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Native application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2400" y="1885950"/>
            <a:ext cx="2971800" cy="12954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US" sz="1200" b="1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TAU (</a:t>
            </a:r>
            <a:r>
              <a:rPr lang="en-US" sz="1200" b="1" dirty="0" err="1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Tizen</a:t>
            </a:r>
            <a:r>
              <a:rPr lang="en-US" sz="1200" b="1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Advanced UI)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</a:t>
            </a: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  - Visual UI element, button, slider. 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latin typeface="Microsoft YaHei UI" pitchFamily="34" charset="-122"/>
              <a:ea typeface="Microsoft YaHei UI" pitchFamily="34" charset="-122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US" sz="1200" b="1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W3C / HTML5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   - HTML &amp; CSS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200400" y="1657350"/>
            <a:ext cx="3962400" cy="2743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US" sz="1200" b="1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EFL (Enlightenment Foundation Library)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</a:t>
            </a: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  - Lower memory, High performance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latin typeface="Microsoft YaHei UI" pitchFamily="34" charset="-122"/>
              <a:ea typeface="Microsoft YaHei UI" pitchFamily="34" charset="-122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US" sz="1200" b="1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</a:t>
            </a:r>
            <a:r>
              <a:rPr lang="en-US" sz="1200" b="1" dirty="0" err="1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DALi</a:t>
            </a:r>
            <a:r>
              <a:rPr lang="en-US" sz="1200" b="1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(Dynamic Animation Library)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   - Use OpenGL, requires GPU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</a:t>
            </a: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  - For virtual 3D</a:t>
            </a:r>
          </a:p>
          <a:p>
            <a:pPr marL="285750" indent="-285750">
              <a:lnSpc>
                <a:spcPct val="150000"/>
              </a:lnSpc>
            </a:pPr>
            <a:r>
              <a:rPr lang="en-US" sz="1200" dirty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</a:t>
            </a: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  - Use this,  if you are creating high-performance rich UI application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latin typeface="Microsoft YaHei UI" pitchFamily="34" charset="-122"/>
              <a:ea typeface="Microsoft YaHei UI" pitchFamily="34" charset="-122"/>
              <a:sym typeface="Wingdings" pitchFamily="2" charset="2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999330" y="3018631"/>
            <a:ext cx="424894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571750"/>
            <a:ext cx="2271713" cy="17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 descr="C:\Users\Fajri Koto\Desktop\checkli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885950"/>
            <a:ext cx="407372" cy="317457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8498" y="2647950"/>
            <a:ext cx="12233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Tizen</a:t>
            </a:r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Native UI (EFL)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/>
              <a:buChar char="à"/>
            </a:pPr>
            <a:r>
              <a:rPr lang="en-US" sz="1600" dirty="0" smtClean="0"/>
              <a:t>EFL </a:t>
            </a:r>
            <a:r>
              <a:rPr lang="en-US" sz="1600" dirty="0"/>
              <a:t>is an </a:t>
            </a:r>
            <a:r>
              <a:rPr lang="en-US" sz="1600" dirty="0">
                <a:solidFill>
                  <a:srgbClr val="FF0000"/>
                </a:solidFill>
              </a:rPr>
              <a:t>open-source UI </a:t>
            </a:r>
            <a:r>
              <a:rPr lang="en-US" sz="1600" dirty="0"/>
              <a:t>toolkit that provides a set of libraries that offer useful features to applications. </a:t>
            </a:r>
            <a:endParaRPr lang="en-US" sz="1600" dirty="0" smtClean="0"/>
          </a:p>
          <a:p>
            <a:pPr>
              <a:buFont typeface="Wingdings"/>
              <a:buChar char="à"/>
            </a:pPr>
            <a:r>
              <a:rPr lang="en-US" sz="1600" dirty="0" smtClean="0"/>
              <a:t>EFL </a:t>
            </a:r>
            <a:r>
              <a:rPr lang="en-US" sz="1600" dirty="0"/>
              <a:t>covers a number of areas from </a:t>
            </a:r>
            <a:r>
              <a:rPr lang="en-US" sz="1600" dirty="0">
                <a:solidFill>
                  <a:srgbClr val="FF0000"/>
                </a:solidFill>
              </a:rPr>
              <a:t>UI component sets to data structures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buFont typeface="Wingdings"/>
              <a:buChar char="à"/>
            </a:pPr>
            <a:r>
              <a:rPr lang="en-US" sz="1600" dirty="0" smtClean="0"/>
              <a:t>EFL </a:t>
            </a:r>
            <a:r>
              <a:rPr lang="en-US" sz="1600" dirty="0"/>
              <a:t>is </a:t>
            </a:r>
            <a:r>
              <a:rPr lang="en-US" sz="1600" dirty="0">
                <a:solidFill>
                  <a:srgbClr val="FF0000"/>
                </a:solidFill>
              </a:rPr>
              <a:t>one of the </a:t>
            </a:r>
            <a:r>
              <a:rPr lang="en-US" sz="1600" dirty="0" err="1">
                <a:solidFill>
                  <a:srgbClr val="FF0000"/>
                </a:solidFill>
              </a:rPr>
              <a:t>Tizen</a:t>
            </a:r>
            <a:r>
              <a:rPr lang="en-US" sz="1600" dirty="0">
                <a:solidFill>
                  <a:srgbClr val="FF0000"/>
                </a:solidFill>
              </a:rPr>
              <a:t> native UI modules </a:t>
            </a:r>
            <a:r>
              <a:rPr lang="en-US" sz="1600" dirty="0"/>
              <a:t>and is available in various </a:t>
            </a:r>
            <a:r>
              <a:rPr lang="en-US" sz="1600" dirty="0" err="1"/>
              <a:t>Tizen</a:t>
            </a:r>
            <a:r>
              <a:rPr lang="en-US" sz="1600" dirty="0"/>
              <a:t> </a:t>
            </a:r>
            <a:r>
              <a:rPr lang="en-US" sz="1600" dirty="0" smtClean="0"/>
              <a:t>profiles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609600" y="3181350"/>
            <a:ext cx="1676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User Interface</a:t>
            </a:r>
          </a:p>
          <a:p>
            <a:pPr algn="ctr"/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 at EFL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grpSp>
        <p:nvGrpSpPr>
          <p:cNvPr id="35" name="Group 15"/>
          <p:cNvGrpSpPr/>
          <p:nvPr/>
        </p:nvGrpSpPr>
        <p:grpSpPr>
          <a:xfrm>
            <a:off x="2438400" y="3028950"/>
            <a:ext cx="533400" cy="838200"/>
            <a:chOff x="2590800" y="2036762"/>
            <a:chExt cx="762000" cy="1222376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971800" y="203676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Group 14"/>
            <p:cNvGrpSpPr/>
            <p:nvPr/>
          </p:nvGrpSpPr>
          <p:grpSpPr>
            <a:xfrm>
              <a:off x="2590800" y="2038350"/>
              <a:ext cx="762000" cy="1220788"/>
              <a:chOff x="2590800" y="2038350"/>
              <a:chExt cx="762000" cy="1220788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2971800" y="325755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362200" y="2647156"/>
                <a:ext cx="12192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0800000">
                <a:off x="2590800" y="2647950"/>
                <a:ext cx="3810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Rectangle 48"/>
          <p:cNvSpPr/>
          <p:nvPr/>
        </p:nvSpPr>
        <p:spPr>
          <a:xfrm>
            <a:off x="3124200" y="2800350"/>
            <a:ext cx="1676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UI Builder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124200" y="3562350"/>
            <a:ext cx="1676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Microsoft YaHei UI" pitchFamily="34" charset="-122"/>
                <a:ea typeface="Microsoft YaHei UI" pitchFamily="34" charset="-122"/>
              </a:rPr>
              <a:t>EDC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486400" y="2800350"/>
            <a:ext cx="32004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lnSpc>
                <a:spcPct val="150000"/>
              </a:lnSpc>
            </a:pP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Simplify the creation of </a:t>
            </a:r>
            <a:r>
              <a:rPr lang="en-US" sz="1200" dirty="0" err="1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Tizen</a:t>
            </a: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 Native </a:t>
            </a:r>
            <a:r>
              <a:rPr lang="en-US" sz="1200" dirty="0" err="1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Uis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953000" y="310356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953000" y="379095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5486400" y="3486150"/>
            <a:ext cx="32004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Microsoft YaHei UI" pitchFamily="34" charset="-122"/>
                <a:ea typeface="Microsoft YaHei UI" pitchFamily="34" charset="-122"/>
                <a:sym typeface="Wingdings" pitchFamily="2" charset="2"/>
              </a:rPr>
              <a:t>Powerful theme feature to easily change your applications' UI</a:t>
            </a:r>
            <a:endParaRPr lang="en-US" sz="1200" dirty="0"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19" name="Picture 2" descr="C:\Users\Fajri Koto\Desktop\checkli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724150"/>
            <a:ext cx="407372" cy="31745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9" grpId="0" animBg="1"/>
      <p:bldP spid="50" grpId="0" animBg="1"/>
      <p:bldP spid="51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Native UI Builder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/>
              <a:buChar char="à"/>
            </a:pPr>
            <a:r>
              <a:rPr lang="en-US" sz="1800" dirty="0" err="1" smtClean="0"/>
              <a:t>Tizen</a:t>
            </a:r>
            <a:r>
              <a:rPr lang="en-US" sz="1800" dirty="0" smtClean="0"/>
              <a:t> Native UI Builder is a graphical user interface builder tool that simplifies the creation of </a:t>
            </a:r>
            <a:r>
              <a:rPr lang="en-US" sz="1800" dirty="0" err="1" smtClean="0"/>
              <a:t>Tizen</a:t>
            </a:r>
            <a:r>
              <a:rPr lang="en-US" sz="1800" dirty="0" smtClean="0"/>
              <a:t> Native </a:t>
            </a:r>
            <a:r>
              <a:rPr lang="en-US" sz="1800" dirty="0" err="1" smtClean="0"/>
              <a:t>Uis</a:t>
            </a:r>
            <a:endParaRPr lang="en-US" sz="1800" dirty="0" smtClean="0"/>
          </a:p>
          <a:p>
            <a:pPr>
              <a:buFont typeface="Wingdings"/>
              <a:buChar char="à"/>
            </a:pPr>
            <a:r>
              <a:rPr lang="en-US" sz="1800" dirty="0" smtClean="0"/>
              <a:t>Easy because of </a:t>
            </a:r>
            <a:r>
              <a:rPr lang="en-US" sz="1800" b="1" dirty="0" smtClean="0"/>
              <a:t>Drag and Drop Method</a:t>
            </a:r>
          </a:p>
          <a:p>
            <a:pPr>
              <a:buFont typeface="Wingdings"/>
              <a:buChar char="à"/>
            </a:pPr>
            <a:r>
              <a:rPr lang="en-US" sz="1800" dirty="0" smtClean="0"/>
              <a:t>Allows to arrange widgets using a </a:t>
            </a:r>
            <a:r>
              <a:rPr lang="en-US" sz="1800" dirty="0" smtClean="0"/>
              <a:t>drag-and-drop, called as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 </a:t>
            </a:r>
            <a:r>
              <a:rPr lang="en-US" sz="1800" b="1" dirty="0" smtClean="0"/>
              <a:t>WYSIWYG (What You See Is What You Get)</a:t>
            </a:r>
          </a:p>
          <a:p>
            <a:pPr>
              <a:buFont typeface="Wingdings"/>
              <a:buChar char="à"/>
            </a:pPr>
            <a:r>
              <a:rPr lang="en-US" sz="1800" dirty="0" smtClean="0"/>
              <a:t>The UI Builder supports a variety of UI widgets and various views: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- WYSIWYG editor and the Palette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- Properties view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- Outline view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- Navigation view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- Resources view</a:t>
            </a:r>
            <a:endParaRPr lang="en-US" sz="14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UI Builder in </a:t>
            </a:r>
            <a:r>
              <a:rPr lang="en-US" sz="3200" b="1" dirty="0" err="1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Tizen</a:t>
            </a:r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IDE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95350"/>
            <a:ext cx="8305800" cy="41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09800" y="1394996"/>
            <a:ext cx="1776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WYSIWYG window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1809750"/>
            <a:ext cx="1447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1504950"/>
            <a:ext cx="9144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3943350"/>
            <a:ext cx="685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3867150"/>
            <a:ext cx="1295400" cy="1143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UI Builder in </a:t>
            </a:r>
            <a:r>
              <a:rPr lang="en-US" sz="3200" b="1" dirty="0" err="1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Tizen</a:t>
            </a:r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IDE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037" y="1019175"/>
            <a:ext cx="631216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jri Koto\Desktop\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895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 Application layout</a:t>
            </a:r>
            <a:endParaRPr lang="en-US" sz="32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1800" b="1" dirty="0" smtClean="0">
                <a:sym typeface="Wingdings" pitchFamily="2" charset="2"/>
              </a:rPr>
              <a:t>Manual (Not Scalable)</a:t>
            </a:r>
          </a:p>
          <a:p>
            <a:pPr marL="522288" indent="-223838"/>
            <a:r>
              <a:rPr lang="en-US" sz="1800" dirty="0" err="1" smtClean="0">
                <a:sym typeface="Wingdings" pitchFamily="2" charset="2"/>
              </a:rPr>
              <a:t>Evas_object_move</a:t>
            </a:r>
            <a:r>
              <a:rPr lang="en-US" sz="1800" dirty="0" smtClean="0">
                <a:sym typeface="Wingdings" pitchFamily="2" charset="2"/>
              </a:rPr>
              <a:t>(), </a:t>
            </a:r>
            <a:r>
              <a:rPr lang="en-US" sz="1800" dirty="0" err="1" smtClean="0">
                <a:sym typeface="Wingdings" pitchFamily="2" charset="2"/>
              </a:rPr>
              <a:t>evas_object_resize</a:t>
            </a:r>
            <a:r>
              <a:rPr lang="en-US" sz="1800" dirty="0" smtClean="0">
                <a:sym typeface="Wingdings" pitchFamily="2" charset="2"/>
              </a:rPr>
              <a:t>()</a:t>
            </a:r>
          </a:p>
          <a:p>
            <a:pPr marL="522288" indent="-223838"/>
            <a:r>
              <a:rPr lang="en-US" sz="1800" dirty="0" smtClean="0">
                <a:sym typeface="Wingdings" pitchFamily="2" charset="2"/>
              </a:rPr>
              <a:t>Test</a:t>
            </a:r>
          </a:p>
          <a:p>
            <a:pPr marL="522288" indent="-223838"/>
            <a:r>
              <a:rPr lang="en-US" sz="1800" dirty="0" smtClean="0">
                <a:sym typeface="Wingdings" pitchFamily="2" charset="2"/>
              </a:rPr>
              <a:t>Game development</a:t>
            </a:r>
          </a:p>
          <a:p>
            <a:pPr marL="522288" indent="-223838"/>
            <a:r>
              <a:rPr lang="en-US" sz="1800" dirty="0" smtClean="0">
                <a:sym typeface="Wingdings" pitchFamily="2" charset="2"/>
              </a:rPr>
              <a:t>Not general</a:t>
            </a:r>
          </a:p>
          <a:p>
            <a:pPr>
              <a:buFont typeface="+mj-lt"/>
              <a:buAutoNum type="arabicPeriod" startAt="2"/>
            </a:pPr>
            <a:r>
              <a:rPr lang="en-US" sz="1800" b="1" dirty="0" smtClean="0">
                <a:sym typeface="Wingdings" pitchFamily="2" charset="2"/>
              </a:rPr>
              <a:t>Container widget</a:t>
            </a:r>
          </a:p>
          <a:p>
            <a:pPr marL="522288" indent="-242888"/>
            <a:r>
              <a:rPr lang="en-US" sz="1800" dirty="0" smtClean="0">
                <a:sym typeface="Wingdings" pitchFamily="2" charset="2"/>
              </a:rPr>
              <a:t>Normally recommended</a:t>
            </a:r>
          </a:p>
          <a:p>
            <a:pPr>
              <a:buFont typeface="+mj-lt"/>
              <a:buAutoNum type="arabicPeriod" startAt="3"/>
            </a:pPr>
            <a:r>
              <a:rPr lang="en-US" sz="1800" b="1" dirty="0" smtClean="0">
                <a:sym typeface="Wingdings" pitchFamily="2" charset="2"/>
              </a:rPr>
              <a:t>Use EDC Script</a:t>
            </a:r>
          </a:p>
          <a:p>
            <a:pPr marL="522288" indent="-242888"/>
            <a:r>
              <a:rPr lang="en-US" sz="1800" dirty="0" smtClean="0">
                <a:sym typeface="Wingdings" pitchFamily="2" charset="2"/>
              </a:rPr>
              <a:t>For advanced developers</a:t>
            </a:r>
          </a:p>
          <a:p>
            <a:pPr marL="522288" indent="-242888"/>
            <a:r>
              <a:rPr lang="en-US" sz="1800" dirty="0" smtClean="0">
                <a:sym typeface="Wingdings" pitchFamily="2" charset="2"/>
              </a:rPr>
              <a:t>Use </a:t>
            </a:r>
            <a:r>
              <a:rPr lang="en-US" sz="1800" dirty="0" err="1" smtClean="0">
                <a:sym typeface="Wingdings" pitchFamily="2" charset="2"/>
              </a:rPr>
              <a:t>Enventor</a:t>
            </a:r>
            <a:r>
              <a:rPr lang="en-US" sz="1800" dirty="0" smtClean="0">
                <a:sym typeface="Wingdings" pitchFamily="2" charset="2"/>
              </a:rPr>
              <a:t> tools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pic>
        <p:nvPicPr>
          <p:cNvPr id="2051" name="Picture 3" descr="C:\Users\Fajri Koto\Desktop\Tizen-Experts-Website-Logo-272-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607298"/>
            <a:ext cx="1447800" cy="4790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501</Words>
  <Application>Microsoft Office PowerPoint</Application>
  <PresentationFormat>On-screen Show (16:9)</PresentationFormat>
  <Paragraphs>149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 TIZEN Overview</vt:lpstr>
      <vt:lpstr> UI Development on TIZEN</vt:lpstr>
      <vt:lpstr> UI Development on TIZEN</vt:lpstr>
      <vt:lpstr> Tizen Native UI (EFL)</vt:lpstr>
      <vt:lpstr> Native UI Builder</vt:lpstr>
      <vt:lpstr>UI Builder in Tizen IDE</vt:lpstr>
      <vt:lpstr>UI Builder in Tizen IDE</vt:lpstr>
      <vt:lpstr> Application layout</vt:lpstr>
      <vt:lpstr> Widget in EFL</vt:lpstr>
      <vt:lpstr> Widget in Tizen</vt:lpstr>
      <vt:lpstr> a. Some General Widgets (Mobile UI Components)</vt:lpstr>
      <vt:lpstr> a. Some Mobile UI Components (General Widgets)</vt:lpstr>
      <vt:lpstr> a. Some General Widgets (Mobile UI Components)</vt:lpstr>
      <vt:lpstr>b. Container Components</vt:lpstr>
      <vt:lpstr>Summary</vt:lpstr>
      <vt:lpstr>Tizen</vt:lpstr>
      <vt:lpstr>EFL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Fajri Koto</dc:creator>
  <cp:lastModifiedBy>SRIN</cp:lastModifiedBy>
  <cp:revision>33</cp:revision>
  <dcterms:created xsi:type="dcterms:W3CDTF">2016-01-31T15:12:19Z</dcterms:created>
  <dcterms:modified xsi:type="dcterms:W3CDTF">2016-02-01T02:22:24Z</dcterms:modified>
</cp:coreProperties>
</file>